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2" r:id="rId4"/>
    <p:sldId id="288" r:id="rId5"/>
    <p:sldId id="266" r:id="rId6"/>
    <p:sldId id="271" r:id="rId7"/>
    <p:sldId id="264" r:id="rId8"/>
    <p:sldId id="263" r:id="rId9"/>
    <p:sldId id="299" r:id="rId10"/>
    <p:sldId id="265" r:id="rId11"/>
    <p:sldId id="300" r:id="rId12"/>
    <p:sldId id="311" r:id="rId13"/>
    <p:sldId id="310" r:id="rId14"/>
    <p:sldId id="292" r:id="rId15"/>
    <p:sldId id="312" r:id="rId16"/>
    <p:sldId id="279" r:id="rId17"/>
    <p:sldId id="262" r:id="rId18"/>
    <p:sldId id="296" r:id="rId19"/>
    <p:sldId id="308" r:id="rId20"/>
    <p:sldId id="305" r:id="rId21"/>
    <p:sldId id="269" r:id="rId22"/>
    <p:sldId id="289" r:id="rId23"/>
  </p:sldIdLst>
  <p:sldSz cx="12192000" cy="6858000"/>
  <p:notesSz cx="6858000" cy="9144000"/>
  <p:defaultTextStyle>
    <a:defPPr lvl="0">
      <a:defRPr lang="zh-TW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 snapToGrid="0">
      <p:cViewPr>
        <p:scale>
          <a:sx n="102" d="100"/>
          <a:sy n="102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3T11:09:5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4082,'0'0'0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3T12:27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1402 4082,'-238'-335'0,"146"-68"0,92 403 0,-70-459 0,244 254 0,-162 222 0,-70 91 0,-6-102 0,-208 28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3T12:27:1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3T12:27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4082,'0'0'0,"12"17"0,11 6 0,0 5 0,-23-5 0,6-12 0,-12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E395-4727-4788-854B-36831F48D5DC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5BA1-4B24-4F5D-88D9-3BF44B20F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37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30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35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95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24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56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1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02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05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7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6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0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81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4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14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D4BB-0921-488D-A73B-C1BE714F2C5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522" y="68424"/>
            <a:ext cx="9144000" cy="238760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五年十一班   家長日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2522" y="3123736"/>
            <a:ext cx="9144000" cy="1655762"/>
          </a:xfrm>
        </p:spPr>
        <p:txBody>
          <a:bodyPr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   羅芝懿   </a:t>
            </a:r>
          </a:p>
        </p:txBody>
      </p:sp>
    </p:spTree>
    <p:extLst>
      <p:ext uri="{BB962C8B-B14F-4D97-AF65-F5344CB8AC3E}">
        <p14:creationId xmlns:p14="http://schemas.microsoft.com/office/powerpoint/2010/main" val="352521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91CB25D-E3BD-1A65-4A1D-39E7A5812B94}"/>
              </a:ext>
            </a:extLst>
          </p:cNvPr>
          <p:cNvSpPr txBox="1">
            <a:spLocks/>
          </p:cNvSpPr>
          <p:nvPr/>
        </p:nvSpPr>
        <p:spPr>
          <a:xfrm>
            <a:off x="1780978" y="531638"/>
            <a:ext cx="82296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國數  評量方式</a:t>
            </a:r>
            <a:endParaRPr 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44DD7F-2398-B565-D780-B7E85C1B3627}"/>
              </a:ext>
            </a:extLst>
          </p:cNvPr>
          <p:cNvGrpSpPr/>
          <p:nvPr/>
        </p:nvGrpSpPr>
        <p:grpSpPr>
          <a:xfrm>
            <a:off x="1497725" y="2206276"/>
            <a:ext cx="4272855" cy="928864"/>
            <a:chOff x="44" y="47535"/>
            <a:chExt cx="4272855" cy="9288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7880C25-71E9-C5EE-6C96-9406332C0652}"/>
                </a:ext>
              </a:extLst>
            </p:cNvPr>
            <p:cNvSpPr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5A1CCF6-6187-884C-1AE1-408ACFDE7B6C}"/>
                </a:ext>
              </a:extLst>
            </p:cNvPr>
            <p:cNvSpPr txBox="1"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總結性評量</a:t>
              </a:r>
              <a:r>
                <a:rPr lang="en-US" altLang="en-US" sz="3200" b="1" kern="12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  (30%)</a:t>
              </a:r>
              <a:endParaRPr lang="zh-TW" altLang="en-US" sz="3200" b="1" kern="12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96DDA1-2584-09E6-8B2E-040EAEFEA368}"/>
              </a:ext>
            </a:extLst>
          </p:cNvPr>
          <p:cNvGrpSpPr/>
          <p:nvPr/>
        </p:nvGrpSpPr>
        <p:grpSpPr>
          <a:xfrm>
            <a:off x="6280742" y="2185415"/>
            <a:ext cx="4272855" cy="982783"/>
            <a:chOff x="7037164" y="-731618"/>
            <a:chExt cx="4272855" cy="98278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B49E47-6918-933F-02EA-6E89A5BE3D7F}"/>
                </a:ext>
              </a:extLst>
            </p:cNvPr>
            <p:cNvSpPr/>
            <p:nvPr/>
          </p:nvSpPr>
          <p:spPr>
            <a:xfrm>
              <a:off x="7037164" y="-731618"/>
              <a:ext cx="4272855" cy="9288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778553D-0D4F-E865-52B5-0A2E19221BAA}"/>
                </a:ext>
              </a:extLst>
            </p:cNvPr>
            <p:cNvSpPr txBox="1"/>
            <p:nvPr/>
          </p:nvSpPr>
          <p:spPr>
            <a:xfrm>
              <a:off x="7037164" y="-677699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形成性評量</a:t>
              </a:r>
              <a:r>
                <a:rPr lang="en-US" altLang="zh-TW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:(70%)</a:t>
              </a:r>
              <a:endParaRPr lang="zh-TW" altLang="en-US" sz="3200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1BF09A5-856C-FF55-5561-BA4F3C992847}"/>
              </a:ext>
            </a:extLst>
          </p:cNvPr>
          <p:cNvGrpSpPr/>
          <p:nvPr/>
        </p:nvGrpSpPr>
        <p:grpSpPr>
          <a:xfrm>
            <a:off x="1497724" y="3387550"/>
            <a:ext cx="4272855" cy="3197152"/>
            <a:chOff x="44" y="976399"/>
            <a:chExt cx="4272855" cy="319715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CD6EE32-F35C-D0AA-9744-71EBF47BE9D3}"/>
                </a:ext>
              </a:extLst>
            </p:cNvPr>
            <p:cNvSpPr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83FB899-58E7-451A-FE05-C7471238A7C5}"/>
                </a:ext>
              </a:extLst>
            </p:cNvPr>
            <p:cNvSpPr txBox="1"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800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期中評量：</a:t>
              </a:r>
              <a:r>
                <a:rPr lang="en-US" altLang="zh-TW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lang="en-US" altLang="zh-TW" sz="2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lang="en-US" altLang="zh-TW" sz="2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期末評量：</a:t>
              </a:r>
              <a:r>
                <a:rPr lang="en-US" altLang="zh-TW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lang="en-US" altLang="zh-TW" sz="2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lang="en-US" altLang="zh-TW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21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  <a:endParaRPr lang="en-US" altLang="zh-TW" sz="26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E158DB7-BEDB-815A-9481-A5E4CEC89AAA}"/>
              </a:ext>
            </a:extLst>
          </p:cNvPr>
          <p:cNvGrpSpPr/>
          <p:nvPr/>
        </p:nvGrpSpPr>
        <p:grpSpPr>
          <a:xfrm>
            <a:off x="6280741" y="3414523"/>
            <a:ext cx="4272855" cy="3197152"/>
            <a:chOff x="4715995" y="928378"/>
            <a:chExt cx="4272855" cy="319715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AAA340-6B93-874B-C91D-33B27FC2C66D}"/>
                </a:ext>
              </a:extLst>
            </p:cNvPr>
            <p:cNvSpPr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8930A2B-F9FB-5B55-6D41-009018683BCC}"/>
                </a:ext>
              </a:extLst>
            </p:cNvPr>
            <p:cNvSpPr txBox="1"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684" tIns="138684" rIns="184912" bIns="208026" numCol="1" spcCol="1270" anchor="t" anchorCtr="0">
              <a:noAutofit/>
            </a:bodyPr>
            <a:lstStyle/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平時小考</a:t>
              </a:r>
              <a:endPara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各項作業</a:t>
              </a: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課堂表現</a:t>
              </a:r>
              <a:endPara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學習態度</a:t>
              </a:r>
              <a:endParaRPr lang="en-US" altLang="en-US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</a:t>
              </a: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繳交</a:t>
              </a:r>
              <a:endParaRPr lang="en-US" altLang="zh-TW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學用品準備</a:t>
              </a:r>
              <a:endPara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作業考試簽名</a:t>
              </a:r>
              <a:endParaRPr lang="zh-TW" altLang="en-US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endParaRPr lang="zh-TW" altLang="en-US" sz="2600" b="1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59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91CB25D-E3BD-1A65-4A1D-39E7A5812B94}"/>
              </a:ext>
            </a:extLst>
          </p:cNvPr>
          <p:cNvSpPr txBox="1">
            <a:spLocks/>
          </p:cNvSpPr>
          <p:nvPr/>
        </p:nvSpPr>
        <p:spPr>
          <a:xfrm>
            <a:off x="1780978" y="531638"/>
            <a:ext cx="82296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  健康  評量方式     </a:t>
            </a:r>
            <a:endParaRPr 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44DD7F-2398-B565-D780-B7E85C1B3627}"/>
              </a:ext>
            </a:extLst>
          </p:cNvPr>
          <p:cNvGrpSpPr/>
          <p:nvPr/>
        </p:nvGrpSpPr>
        <p:grpSpPr>
          <a:xfrm>
            <a:off x="1497725" y="2206276"/>
            <a:ext cx="4272855" cy="928864"/>
            <a:chOff x="44" y="47535"/>
            <a:chExt cx="4272855" cy="9288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7880C25-71E9-C5EE-6C96-9406332C0652}"/>
                </a:ext>
              </a:extLst>
            </p:cNvPr>
            <p:cNvSpPr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5A1CCF6-6187-884C-1AE1-408ACFDE7B6C}"/>
                </a:ext>
              </a:extLst>
            </p:cNvPr>
            <p:cNvSpPr txBox="1"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綜合</a:t>
              </a:r>
              <a:endParaRPr lang="zh-TW" altLang="en-US" sz="3200" b="1" kern="12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96DDA1-2584-09E6-8B2E-040EAEFEA368}"/>
              </a:ext>
            </a:extLst>
          </p:cNvPr>
          <p:cNvGrpSpPr/>
          <p:nvPr/>
        </p:nvGrpSpPr>
        <p:grpSpPr>
          <a:xfrm>
            <a:off x="6280741" y="2185415"/>
            <a:ext cx="4272856" cy="949725"/>
            <a:chOff x="7037163" y="-731618"/>
            <a:chExt cx="4272856" cy="9497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B49E47-6918-933F-02EA-6E89A5BE3D7F}"/>
                </a:ext>
              </a:extLst>
            </p:cNvPr>
            <p:cNvSpPr/>
            <p:nvPr/>
          </p:nvSpPr>
          <p:spPr>
            <a:xfrm>
              <a:off x="7037164" y="-731618"/>
              <a:ext cx="4272855" cy="9288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778553D-0D4F-E865-52B5-0A2E19221BAA}"/>
                </a:ext>
              </a:extLst>
            </p:cNvPr>
            <p:cNvSpPr txBox="1"/>
            <p:nvPr/>
          </p:nvSpPr>
          <p:spPr>
            <a:xfrm>
              <a:off x="7037163" y="-710757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  <a:endParaRPr lang="zh-TW" altLang="en-US" sz="3200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1BF09A5-856C-FF55-5561-BA4F3C992847}"/>
              </a:ext>
            </a:extLst>
          </p:cNvPr>
          <p:cNvGrpSpPr/>
          <p:nvPr/>
        </p:nvGrpSpPr>
        <p:grpSpPr>
          <a:xfrm>
            <a:off x="1497724" y="3387550"/>
            <a:ext cx="4272855" cy="3197152"/>
            <a:chOff x="44" y="976399"/>
            <a:chExt cx="4272855" cy="319715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CD6EE32-F35C-D0AA-9744-71EBF47BE9D3}"/>
                </a:ext>
              </a:extLst>
            </p:cNvPr>
            <p:cNvSpPr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83FB899-58E7-451A-FE05-C7471238A7C5}"/>
                </a:ext>
              </a:extLst>
            </p:cNvPr>
            <p:cNvSpPr txBox="1"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800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buFontTx/>
                <a:buNone/>
              </a:pP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>
                <a:buFontTx/>
                <a:buNone/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學習單、行為紀錄表 、線上作業、報告分享、學習態度、公共服務表現、班級活動參與情形 。</a:t>
              </a:r>
              <a:endPara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E158DB7-BEDB-815A-9481-A5E4CEC89AAA}"/>
              </a:ext>
            </a:extLst>
          </p:cNvPr>
          <p:cNvGrpSpPr/>
          <p:nvPr/>
        </p:nvGrpSpPr>
        <p:grpSpPr>
          <a:xfrm>
            <a:off x="6280741" y="3414523"/>
            <a:ext cx="4272855" cy="3197152"/>
            <a:chOff x="4715995" y="928378"/>
            <a:chExt cx="4272855" cy="319715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AAA340-6B93-874B-C91D-33B27FC2C66D}"/>
                </a:ext>
              </a:extLst>
            </p:cNvPr>
            <p:cNvSpPr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8930A2B-F9FB-5B55-6D41-009018683BCC}"/>
                </a:ext>
              </a:extLst>
            </p:cNvPr>
            <p:cNvSpPr txBox="1"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684" tIns="138684" rIns="184912" bIns="208026" numCol="1" spcCol="1270" anchor="t" anchorCtr="0">
              <a:noAutofit/>
            </a:bodyPr>
            <a:lstStyle/>
            <a:p>
              <a:pPr lvl="0" algn="just">
                <a:buFontTx/>
                <a:buNone/>
              </a:pP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just">
                <a:buFontTx/>
                <a:buNone/>
              </a:pP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just">
                <a:buFontTx/>
                <a:buNone/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學習單、個人環境整潔、報告分享、打掃</a:t>
              </a:r>
              <a:r>
                <a:rPr lang="zh-TW" altLang="en-US" sz="2400" b="1">
                  <a:latin typeface="標楷體" panose="03000509000000000000" pitchFamily="65" charset="-120"/>
                  <a:ea typeface="標楷體" panose="03000509000000000000" pitchFamily="65" charset="-120"/>
                </a:rPr>
                <a:t>清潔狀況、學習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態度、課堂測驗。</a:t>
              </a:r>
              <a:endParaRPr lang="zh-TW" alt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endParaRPr lang="zh-TW" altLang="en-US" sz="2600" b="1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21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39192"/>
            <a:ext cx="1709691" cy="448322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走路上學趣紀錄表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BEBD650-6622-48B5-BAE0-C05C58817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247406" y="1382138"/>
            <a:ext cx="9109477" cy="6832107"/>
          </a:xfrm>
        </p:spPr>
      </p:pic>
    </p:spTree>
    <p:extLst>
      <p:ext uri="{BB962C8B-B14F-4D97-AF65-F5344CB8AC3E}">
        <p14:creationId xmlns:p14="http://schemas.microsoft.com/office/powerpoint/2010/main" val="81811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300" u="sng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畢業成績</a:t>
            </a:r>
            <a:br>
              <a:rPr lang="zh-TW" altLang="zh-TW" sz="96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zh-TW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449043"/>
          </a:xfrm>
        </p:spPr>
        <p:txBody>
          <a:bodyPr>
            <a:normAutofit fontScale="25000" lnSpcReduction="20000"/>
          </a:bodyPr>
          <a:lstStyle/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zh-TW" altLang="en-US" sz="11200" dirty="0"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zh-TW" altLang="zh-TW" sz="1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683895">
              <a:lnSpc>
                <a:spcPts val="2400"/>
              </a:lnSpc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r>
              <a:rPr lang="en-US" altLang="zh-TW" sz="11200" kern="100" dirty="0">
                <a:effectLst/>
                <a:latin typeface="DFKai-SB" panose="03000509000000000000" pitchFamily="65" charset="-120"/>
                <a:ea typeface="PMingLiU" panose="02020500000000000000" pitchFamily="18" charset="-120"/>
              </a:rPr>
              <a:t>     </a:t>
            </a:r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一張含有 文字, 字型, 白色, 書法 的圖片&#10;&#10;自動產生的描述">
            <a:extLst>
              <a:ext uri="{FF2B5EF4-FFF2-40B4-BE49-F238E27FC236}">
                <a16:creationId xmlns:a16="http://schemas.microsoft.com/office/drawing/2014/main" id="{E67D5919-F2F5-69A0-C959-948442CC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5" y="1204479"/>
            <a:ext cx="12037255" cy="40849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00192D39-2C81-4D26-A617-963476A715CF}"/>
                  </a:ext>
                </a:extLst>
              </p14:cNvPr>
              <p14:cNvContentPartPr/>
              <p14:nvPr/>
            </p14:nvContentPartPr>
            <p14:xfrm>
              <a:off x="3242912" y="5584270"/>
              <a:ext cx="360" cy="360"/>
            </p14:xfrm>
          </p:contentPart>
        </mc:Choice>
        <mc:Fallback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00192D39-2C81-4D26-A617-963476A715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3912" y="55752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8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911845"/>
          </a:xfrm>
        </p:spPr>
        <p:txBody>
          <a:bodyPr>
            <a:normAutofit/>
          </a:bodyPr>
          <a:lstStyle/>
          <a:p>
            <a:pPr marL="457200" lvl="1" indent="0"/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2/16(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  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2/17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補上班上課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 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2/15(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)]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2/23(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學校日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2/28(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和平紀念日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3/15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 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亞太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4/4(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)~4/5(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 民族掃墓節連假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4/18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期中評量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51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9536"/>
            <a:ext cx="10515600" cy="491184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5/4(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400" b="1" dirty="0"/>
              <a:t>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感恩日活動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5/13(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感恩日活動   補假一日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6/6(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  中山堂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6/10(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端午節放假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6/20(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期末評量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6/24 (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~  6/28(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愛心導護輪值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6/28(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休業式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457200" lvl="1" indent="0">
              <a:buNone/>
            </a:pP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927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親師溝通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377863"/>
            <a:ext cx="10677395" cy="47991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任何</a:t>
            </a:r>
            <a:r>
              <a:rPr lang="zh-TW" altLang="zh-TW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事項都</a:t>
            </a:r>
            <a:r>
              <a:rPr lang="zh-TW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非常歡迎您利用聯絡簿與我聯絡溝通</a:t>
            </a: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羅老師的</a:t>
            </a:r>
            <a:r>
              <a:rPr lang="zh-TW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IN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0920-570784</a:t>
            </a:r>
            <a:endParaRPr lang="en-IN" altLang="zh-TW" sz="3200" dirty="0">
              <a:solidFill>
                <a:srgbClr val="000000"/>
              </a:solidFill>
              <a:effectLst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電子信箱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IN" altLang="zh-TW" sz="320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PMingLiU" panose="02020500000000000000" pitchFamily="18" charset="-120"/>
                <a:cs typeface="Times New Roman" panose="02020603050405020304" pitchFamily="18" charset="0"/>
              </a:rPr>
              <a:t>april675@baps.tp.edu.tw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發佈訊息於學校班網</a:t>
            </a:r>
            <a:endParaRPr lang="en-IN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5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0"/>
            <a:ext cx="12192000" cy="694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5886" y="164935"/>
            <a:ext cx="10024052" cy="76841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班級費用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49142"/>
            <a:ext cx="10515600" cy="556440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本學期加購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96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96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96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48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F2BFAC34-B962-4058-8D54-E83747B31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78425"/>
              </p:ext>
            </p:extLst>
          </p:nvPr>
        </p:nvGraphicFramePr>
        <p:xfrm>
          <a:off x="838200" y="1052623"/>
          <a:ext cx="10123072" cy="89000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58038">
                  <a:extLst>
                    <a:ext uri="{9D8B030D-6E8A-4147-A177-3AD203B41FA5}">
                      <a16:colId xmlns:a16="http://schemas.microsoft.com/office/drawing/2014/main" val="1647031016"/>
                    </a:ext>
                  </a:extLst>
                </a:gridCol>
                <a:gridCol w="3559265">
                  <a:extLst>
                    <a:ext uri="{9D8B030D-6E8A-4147-A177-3AD203B41FA5}">
                      <a16:colId xmlns:a16="http://schemas.microsoft.com/office/drawing/2014/main" val="1257485027"/>
                    </a:ext>
                  </a:extLst>
                </a:gridCol>
                <a:gridCol w="3305769">
                  <a:extLst>
                    <a:ext uri="{9D8B030D-6E8A-4147-A177-3AD203B41FA5}">
                      <a16:colId xmlns:a16="http://schemas.microsoft.com/office/drawing/2014/main" val="1898474458"/>
                    </a:ext>
                  </a:extLst>
                </a:gridCol>
              </a:tblGrid>
              <a:tr h="1292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國語隨堂演練  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國語卷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數考卷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數學重點複習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$55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   共</a:t>
                      </a: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5400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61178"/>
                  </a:ext>
                </a:extLst>
              </a:tr>
              <a:tr h="522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影印費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$ 1000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4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校外教學費用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校外教學 遊覽車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300x27</a:t>
                      </a: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=8100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8500</a:t>
                      </a:r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99915"/>
                  </a:ext>
                </a:extLst>
              </a:tr>
              <a:tr h="722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亞太生態園區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聯絡本書套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480x27=12960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130</a:t>
                      </a:r>
                    </a:p>
                    <a:p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36090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*班費收取</a:t>
                      </a:r>
                      <a:r>
                        <a:rPr lang="en-US" altLang="zh-TW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zh-TW" alt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  <a:endParaRPr lang="zh-TW" alt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50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*1500(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未入帳</a:t>
                      </a: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32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感恩日活動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24255</a:t>
                      </a:r>
                      <a:r>
                        <a:rPr lang="en-US" alt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上學期結餘</a:t>
                      </a:r>
                      <a:r>
                        <a:rPr lang="en-US" alt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)-</a:t>
                      </a: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36090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-11835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11835/27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=438..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95639"/>
                  </a:ext>
                </a:extLst>
              </a:tr>
              <a:tr h="1702379"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12999"/>
                  </a:ext>
                </a:extLst>
              </a:tr>
              <a:tr h="62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/>
                    </a:p>
                    <a:p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8743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4708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E0099547-DCD7-4FD4-AA52-286F3E1328A1}"/>
                  </a:ext>
                </a:extLst>
              </p14:cNvPr>
              <p14:cNvContentPartPr/>
              <p14:nvPr/>
            </p14:nvContentPartPr>
            <p14:xfrm>
              <a:off x="6235315" y="2967384"/>
              <a:ext cx="219240" cy="50508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E0099547-DCD7-4FD4-AA52-286F3E1328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6315" y="2958384"/>
                <a:ext cx="2368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A2EC1EAA-BD14-49C5-A353-F9D4C6EFEE08}"/>
                  </a:ext>
                </a:extLst>
              </p14:cNvPr>
              <p14:cNvContentPartPr/>
              <p14:nvPr/>
            </p14:nvContentPartPr>
            <p14:xfrm>
              <a:off x="9360115" y="3079704"/>
              <a:ext cx="360" cy="360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A2EC1EAA-BD14-49C5-A353-F9D4C6EFEE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51115" y="30707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66166772-D7B0-4ACD-A6FF-DC7F4CDF123F}"/>
                  </a:ext>
                </a:extLst>
              </p14:cNvPr>
              <p14:cNvContentPartPr/>
              <p14:nvPr/>
            </p14:nvContentPartPr>
            <p14:xfrm>
              <a:off x="6397675" y="2524224"/>
              <a:ext cx="23400" cy="41040"/>
            </p14:xfrm>
          </p:contentPart>
        </mc:Choice>
        <mc:Fallback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66166772-D7B0-4ACD-A6FF-DC7F4CDF12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8675" y="2515224"/>
                <a:ext cx="4104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17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32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1459" y="1836001"/>
            <a:ext cx="9641240" cy="23876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非常感謝</a:t>
            </a:r>
            <a:r>
              <a:rPr lang="en-US" altLang="zh-TW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~</a:t>
            </a:r>
            <a:br>
              <a:rPr lang="en-US" altLang="zh-TW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所有家長</a:t>
            </a: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熱心家長們</a:t>
            </a:r>
          </a:p>
        </p:txBody>
      </p:sp>
      <p:pic>
        <p:nvPicPr>
          <p:cNvPr id="5" name="Picture 4" descr="卡通鼓掌素材-卡通鼓掌图片-卡通鼓掌素材图片下载-觅知网">
            <a:extLst>
              <a:ext uri="{FF2B5EF4-FFF2-40B4-BE49-F238E27FC236}">
                <a16:creationId xmlns:a16="http://schemas.microsoft.com/office/drawing/2014/main" id="{0E3B86C6-5B21-4C23-BF9E-88D9D17E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77" y="1155732"/>
            <a:ext cx="2273267" cy="22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1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287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6346" y="1455938"/>
            <a:ext cx="9144000" cy="2936338"/>
          </a:xfrm>
        </p:spPr>
        <p:txBody>
          <a:bodyPr>
            <a:normAutofit/>
          </a:bodyPr>
          <a:lstStyle/>
          <a:p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E9592B8-D4C6-002C-831E-900587167625}"/>
              </a:ext>
            </a:extLst>
          </p:cNvPr>
          <p:cNvSpPr txBox="1">
            <a:spLocks/>
          </p:cNvSpPr>
          <p:nvPr/>
        </p:nvSpPr>
        <p:spPr>
          <a:xfrm>
            <a:off x="520505" y="970671"/>
            <a:ext cx="11479237" cy="5401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4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瘦金體(P)" panose="03000300000000000000" pitchFamily="66" charset="-120"/>
              </a:rPr>
              <a:t>        </a:t>
            </a:r>
            <a:r>
              <a:rPr lang="zh-TW" altLang="en-US" sz="26400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本班的</a:t>
            </a:r>
            <a:r>
              <a:rPr lang="zh-TW" altLang="en-US" sz="26400" b="1" dirty="0">
                <a:solidFill>
                  <a:srgbClr val="FF0000"/>
                </a:solidFill>
                <a:ea typeface="華康瘦金體(P)" panose="03000300000000000000" pitchFamily="66" charset="-120"/>
              </a:rPr>
              <a:t>熱心家長們</a:t>
            </a:r>
            <a:r>
              <a:rPr lang="en-US" altLang="zh-TW" sz="26400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~</a:t>
            </a:r>
            <a:br>
              <a:rPr lang="en-US" altLang="zh-TW" sz="26400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</a:br>
            <a:endParaRPr lang="en-US" altLang="zh-TW" sz="26400" b="1" dirty="0">
              <a:solidFill>
                <a:srgbClr val="FF000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兩位班代  </a:t>
            </a:r>
            <a:endParaRPr lang="en-US" altLang="zh-TW" sz="160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</a:t>
            </a:r>
            <a:endParaRPr lang="en-US" altLang="zh-TW" sz="160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予曦爸爸</a:t>
            </a:r>
            <a:r>
              <a:rPr lang="en-US" altLang="zh-TW" sz="1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&amp;</a:t>
            </a:r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博宇媽媽</a:t>
            </a:r>
            <a:br>
              <a:rPr lang="en-US" altLang="zh-TW" sz="89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</a:br>
            <a:endParaRPr lang="en-US" altLang="zh-TW" sz="128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ea typeface="華康瘦金體(P)" panose="03000300000000000000" pitchFamily="66" charset="-120"/>
              </a:rPr>
              <a:t>總務 </a:t>
            </a:r>
            <a:endParaRPr lang="en-US" altLang="zh-TW" sz="160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r>
              <a:rPr lang="zh-TW" altLang="en-US" sz="128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   </a:t>
            </a:r>
            <a:endParaRPr lang="en-US" altLang="zh-TW" sz="128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ea typeface="華康瘦金體(P)" panose="03000300000000000000" pitchFamily="66" charset="-120"/>
              </a:rPr>
              <a:t>晨妘媽媽</a:t>
            </a:r>
            <a:br>
              <a:rPr lang="en-US" altLang="zh-TW" sz="8900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endParaRPr lang="en-US" altLang="zh-TW" sz="160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ea typeface="華康瘦金體(P)" panose="03000300000000000000" pitchFamily="66" charset="-120"/>
              </a:rPr>
              <a:t>校外教學、體表會 </a:t>
            </a:r>
            <a:endParaRPr lang="en-US" altLang="zh-TW" sz="160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br>
              <a:rPr lang="en-US" altLang="zh-TW" sz="16000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ea typeface="華康瘦金體(P)" panose="03000300000000000000" pitchFamily="66" charset="-120"/>
              </a:rPr>
              <a:t>參與協助的各位家長</a:t>
            </a:r>
            <a:br>
              <a:rPr lang="en-US" altLang="zh-TW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endParaRPr lang="zh-TW" altLang="en-US" sz="49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75E7E97-BC30-92D1-9EFD-BD3D3634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313" y="4270576"/>
            <a:ext cx="2448126" cy="25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級務報告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6587" y="1535943"/>
            <a:ext cx="7773850" cy="4351338"/>
          </a:xfrm>
        </p:spPr>
        <p:txBody>
          <a:bodyPr>
            <a:normAutofit/>
          </a:bodyPr>
          <a:lstStyle/>
          <a:p>
            <a:pPr>
              <a:buFont typeface="Webdings" pitchFamily="18" charset="2"/>
              <a:buChar char="Y"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班級人數：男生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</a:t>
            </a:r>
          </a:p>
          <a:p>
            <a:pPr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  女生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 共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</a:t>
            </a:r>
          </a:p>
          <a:p>
            <a:pPr>
              <a:buNone/>
              <a:defRPr/>
            </a:pPr>
            <a:endParaRPr lang="zh-TW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 typeface="Webdings" pitchFamily="18" charset="2"/>
              <a:buChar char="Y"/>
              <a:defRPr/>
            </a:pPr>
            <a:r>
              <a:rPr lang="zh-TW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級任老師：羅芝懿  老師     </a:t>
            </a:r>
          </a:p>
          <a:p>
            <a:pPr>
              <a:buNone/>
              <a:defRPr/>
            </a:pPr>
            <a:r>
              <a:rPr lang="zh-TW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電話：</a:t>
            </a:r>
            <a:r>
              <a:rPr lang="en-US" altLang="zh-TW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0920-570-784</a:t>
            </a:r>
          </a:p>
        </p:txBody>
      </p:sp>
    </p:spTree>
    <p:extLst>
      <p:ext uri="{BB962C8B-B14F-4D97-AF65-F5344CB8AC3E}">
        <p14:creationId xmlns:p14="http://schemas.microsoft.com/office/powerpoint/2010/main" val="378614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6346" y="1455938"/>
            <a:ext cx="9144000" cy="2936338"/>
          </a:xfrm>
        </p:spPr>
        <p:txBody>
          <a:bodyPr>
            <a:normAutofit/>
          </a:bodyPr>
          <a:lstStyle/>
          <a:p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4D29D7E-869F-58AE-07D2-14596935563E}"/>
              </a:ext>
            </a:extLst>
          </p:cNvPr>
          <p:cNvSpPr txBox="1"/>
          <p:nvPr/>
        </p:nvSpPr>
        <p:spPr>
          <a:xfrm>
            <a:off x="1583787" y="0"/>
            <a:ext cx="902442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r>
              <a:rPr lang="zh-TW" altLang="en-US" sz="5400" b="1" dirty="0">
                <a:solidFill>
                  <a:srgbClr val="002060"/>
                </a:solidFill>
                <a:ea typeface="華康瘦金體(P)" panose="03000300000000000000" pitchFamily="66" charset="-120"/>
              </a:rPr>
              <a:t>愛心導護志工家長</a:t>
            </a:r>
            <a:br>
              <a:rPr lang="en-US" altLang="zh-TW" b="1" dirty="0">
                <a:solidFill>
                  <a:srgbClr val="FF0000"/>
                </a:solidFill>
                <a:ea typeface="華康瘦金體(P)" panose="03000300000000000000" pitchFamily="66" charset="-120"/>
              </a:rPr>
            </a:br>
            <a:r>
              <a:rPr lang="zh-TW" altLang="zh-TW" sz="6000" kern="100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彥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凱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筱霏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采旆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PMingLiU" panose="02020500000000000000" pitchFamily="18" charset="-120"/>
              </a:rPr>
              <a:t>星潔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于恩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PMingLiU" panose="02020500000000000000" pitchFamily="18" charset="-120"/>
              </a:rPr>
              <a:t>柏均</a:t>
            </a:r>
            <a:b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</a:b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晨妘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一云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牧希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奐庭</a:t>
            </a:r>
            <a:endParaRPr lang="zh-TW" altLang="en-US" sz="6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2488BF-5D03-D2A7-8FFF-0D296AD9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5" y="3850627"/>
            <a:ext cx="2640037" cy="26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9554" y="818338"/>
            <a:ext cx="10515600" cy="498765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面對人生中無窮盡的變數，以及充滿不確定的未來，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en-US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『態度』是少數個人能掌握的『勝算』。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要先有好的態度，才可能有好的能力把事情做到最好，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en-US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把自己的才能發揮到最大。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幫助孩子從小培養『滿分的態度』是最務實的目標。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態度不分出身，操之在己，是天下有心父母都可以示範、</a:t>
            </a:r>
            <a:endParaRPr lang="en-US" altLang="zh-TW" sz="128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en-US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教給孩子的事。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zh-TW" sz="11200" b="1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（摘自親子天下第</a:t>
            </a:r>
            <a:r>
              <a:rPr lang="en-US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 徐薇</a:t>
            </a:r>
            <a:r>
              <a:rPr lang="en-US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滿分的態度</a:t>
            </a:r>
            <a:r>
              <a:rPr lang="en-US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12800" b="1" dirty="0">
                <a:solidFill>
                  <a:srgbClr val="AE36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0" indent="0">
              <a:buNone/>
            </a:pPr>
            <a:endParaRPr lang="en-US" altLang="zh-TW" sz="112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837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9554" y="8183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112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7AB2EC-FFD1-4ECE-80EA-F7FB922F4820}"/>
              </a:ext>
            </a:extLst>
          </p:cNvPr>
          <p:cNvSpPr txBox="1"/>
          <p:nvPr/>
        </p:nvSpPr>
        <p:spPr>
          <a:xfrm>
            <a:off x="1575582" y="1886012"/>
            <a:ext cx="93972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非常感謝您今天的參與</a:t>
            </a:r>
            <a:r>
              <a:rPr lang="en-US" altLang="zh-TW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39271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科任老師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6D6392A-9B70-539F-EAB6-5AD901B50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/>
              <a:t>【</a:t>
            </a:r>
            <a:r>
              <a:rPr lang="zh-TW" altLang="en-US" sz="3600" b="1" dirty="0"/>
              <a:t>英文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楊玉伊老師    </a:t>
            </a:r>
            <a:r>
              <a:rPr lang="en-US" altLang="zh-TW" sz="3600" b="1" dirty="0"/>
              <a:t>【</a:t>
            </a:r>
            <a:r>
              <a:rPr lang="zh-TW" altLang="en-US" sz="3600" b="1" dirty="0"/>
              <a:t>本土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黃振彬老師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音樂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張又慈老師    </a:t>
            </a:r>
            <a:r>
              <a:rPr lang="en-US" altLang="zh-TW" sz="3600" b="1" dirty="0"/>
              <a:t>【</a:t>
            </a:r>
            <a:r>
              <a:rPr lang="zh-TW" altLang="en-US" sz="3600" b="1" dirty="0"/>
              <a:t>曼哈頓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梅君綸老師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美勞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李宏泰老師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體育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林佑儒老師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社會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李雅菱老師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電腦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黃議德老師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自然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黃明圓老師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63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3534" y="1789162"/>
            <a:ext cx="828028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班級經營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走路上學趣宣導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畢業成績計算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3.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重要日程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班費收取討論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15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  <a:endParaRPr lang="zh-TW" altLang="en-US" sz="5400" b="1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098" y="1825625"/>
            <a:ext cx="11451102" cy="46672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zh-TW" altLang="zh-TW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養成早睡早起的習慣，</a:t>
            </a:r>
            <a:r>
              <a:rPr lang="zh-TW" altLang="zh-TW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在家食用完早餐再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上學，切勿空腹到校。</a:t>
            </a:r>
            <a:r>
              <a:rPr lang="en-IN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若有帶來學校的早餐垃圾，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帶回家處理</a:t>
            </a:r>
            <a:r>
              <a:rPr lang="en-IN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不帶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、玩具、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漫畫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、零食、 飲料到學校。</a:t>
            </a: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l"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為自己的事情負責是成熟的表現，上課前一晚，孩子一定「自己」逐一核對聯絡簿和課表，整理好書包、放入應繳作業和指定物品，由您做最後確認。</a:t>
            </a:r>
          </a:p>
        </p:txBody>
      </p:sp>
    </p:spTree>
    <p:extLst>
      <p:ext uri="{BB962C8B-B14F-4D97-AF65-F5344CB8AC3E}">
        <p14:creationId xmlns:p14="http://schemas.microsoft.com/office/powerpoint/2010/main" val="253966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  <a:endParaRPr lang="zh-TW" altLang="en-US" sz="5400" b="1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7646" cy="435133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孩子請假請家長務必告知老師，事先寫聯絡本或打電話、傳訊息跟導師聯絡，藉以養成孩子守規矩，為行為負責的習慣，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除了確保孩子的安全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，也避免師長的擔心。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讓孩子多做家事，</a:t>
            </a:r>
            <a:r>
              <a:rPr lang="zh-TW" altLang="zh-TW" sz="32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培養生活自理能力與良好的衛生整潔習慣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200" b="1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請勿讓孩子攜帶貴重物品或過多錢財來學校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，杜絕誘惑，使遺憾之事降到最低，也養成平實的風格，與同學間也避免金錢上的借貸。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857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5761" y="1895519"/>
            <a:ext cx="11255326" cy="4799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再忙也要跟孩子說說話，看看孩子的功課是否完成，並要求寫作業態度要認真、不可敷衍。</a:t>
            </a:r>
            <a:endParaRPr lang="en-US" altLang="zh-TW" sz="3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3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孩子的</a:t>
            </a:r>
            <a:r>
              <a:rPr lang="zh-TW" altLang="zh-TW" sz="3000" b="1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聯絡簿、各科作業</a:t>
            </a:r>
            <a:r>
              <a:rPr lang="zh-TW" altLang="en-US" sz="3000" b="1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考試</a:t>
            </a: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…等，</a:t>
            </a:r>
            <a:r>
              <a:rPr lang="zh-TW" altLang="zh-TW" sz="3000" b="1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請檢查、閱後簽名</a:t>
            </a: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，並請家長</a:t>
            </a:r>
            <a:r>
              <a:rPr lang="zh-TW" altLang="zh-TW" sz="3000" b="1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檢查孩子功課時，往前翻閱前面老師批改的地方，督導孩子做好確實地訂正</a:t>
            </a: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6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因您的重視，孩子會更認真</a:t>
            </a:r>
            <a:r>
              <a:rPr lang="zh-TW" altLang="zh-TW" sz="30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zh-TW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zh-TW" altLang="zh-TW" sz="12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2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2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852052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請盡量讓孩子</a:t>
            </a:r>
            <a:r>
              <a:rPr lang="en-IN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IN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前進班級，以便順利完成作業的繳交當以及日的作業訂正，以從容的心情開始一天的學習。班級以</a:t>
            </a:r>
            <a:r>
              <a:rPr lang="en-IN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IN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00 </a:t>
            </a: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為遲到的基準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solidFill>
                <a:srgbClr val="000000"/>
              </a:solidFill>
              <a:effectLst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早睡早起，規律生活作息，隔天學習效果良好</a:t>
            </a:r>
            <a:r>
              <a:rPr lang="zh-TW" altLang="zh-TW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每天和孩子談心，聊聊學校、生活、認識孩子的朋友</a:t>
            </a:r>
            <a:r>
              <a:rPr lang="zh-TW" altLang="zh-TW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孩子正在發育，限制孩子使用</a:t>
            </a:r>
            <a:r>
              <a:rPr lang="en-US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3C</a:t>
            </a: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產品的時間</a:t>
            </a:r>
            <a:r>
              <a:rPr lang="zh-TW" altLang="zh-TW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562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sz="5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學生常規部分</a:t>
            </a:r>
            <a:br>
              <a:rPr lang="zh-TW" altLang="zh-TW" sz="54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PMingLiU" panose="02020500000000000000" pitchFamily="18" charset="-120"/>
              </a:rPr>
            </a:b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1692" y="1308295"/>
            <a:ext cx="11211951" cy="518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p"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教室內及走廊不奔跑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教室旁的大塊空地也不得奔跑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   也請家長再提醒孩子安全的重要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1200"/>
              </a:spcBef>
              <a:buNone/>
            </a:pPr>
            <a:endParaRPr lang="zh-TW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zh-TW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8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94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1116</Words>
  <Application>Microsoft Office PowerPoint</Application>
  <PresentationFormat>寬螢幕</PresentationFormat>
  <Paragraphs>182</Paragraphs>
  <Slides>22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華康瘦金體(P)</vt:lpstr>
      <vt:lpstr>微軟正黑體</vt:lpstr>
      <vt:lpstr>PMingLiU</vt:lpstr>
      <vt:lpstr>PMingLiU</vt:lpstr>
      <vt:lpstr>DFKai-SB</vt:lpstr>
      <vt:lpstr>DFKai-SB</vt:lpstr>
      <vt:lpstr>Arial</vt:lpstr>
      <vt:lpstr>Calibri</vt:lpstr>
      <vt:lpstr>Calibri Light</vt:lpstr>
      <vt:lpstr>Times New Roman</vt:lpstr>
      <vt:lpstr>Webdings</vt:lpstr>
      <vt:lpstr>Wingdings</vt:lpstr>
      <vt:lpstr>Office 佈景主題</vt:lpstr>
      <vt:lpstr>五年十一班   家長日</vt:lpstr>
      <vt:lpstr>級務報告</vt:lpstr>
      <vt:lpstr>科任老師</vt:lpstr>
      <vt:lpstr>會議流程</vt:lpstr>
      <vt:lpstr>經營策略親師合作</vt:lpstr>
      <vt:lpstr>經營策略親師合作</vt:lpstr>
      <vt:lpstr>經營策略親師合作</vt:lpstr>
      <vt:lpstr>經營策略親師合作</vt:lpstr>
      <vt:lpstr>學生常規部分 </vt:lpstr>
      <vt:lpstr>PowerPoint 簡報</vt:lpstr>
      <vt:lpstr>PowerPoint 簡報</vt:lpstr>
      <vt:lpstr>走路上學趣紀錄表</vt:lpstr>
      <vt:lpstr>畢業成績 </vt:lpstr>
      <vt:lpstr>重要日程</vt:lpstr>
      <vt:lpstr>重要日程</vt:lpstr>
      <vt:lpstr>親師溝通</vt:lpstr>
      <vt:lpstr>班級費用</vt:lpstr>
      <vt:lpstr>非常感謝~ 所有家長 及 熱心家長們</vt:lpstr>
      <vt:lpstr>  </vt:lpstr>
      <vt:lpstr>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四年十三班   家長日</dc:title>
  <dc:creator>April</dc:creator>
  <cp:lastModifiedBy>teacher1</cp:lastModifiedBy>
  <cp:revision>277</cp:revision>
  <dcterms:modified xsi:type="dcterms:W3CDTF">2024-02-23T12:28:16Z</dcterms:modified>
</cp:coreProperties>
</file>